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2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Override4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5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6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7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8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8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Override24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C8374C6-29AE-4A95-9998-6F4527D7E51F}">
  <a:tblStyle styleId="{CC8374C6-29AE-4A95-9998-6F4527D7E51F}" styleName="GF 1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ap="flat" cmpd="sng" algn="ctr">
              <a:solidFill>
                <a:schemeClr val="dk1"/>
              </a:solidFill>
              <a:prstDash val="sysDot"/>
            </a:ln>
          </a:top>
          <a:bottom>
            <a:ln w="6350" cap="flat" cmpd="sng" algn="ctr">
              <a:solidFill>
                <a:schemeClr val="dk1"/>
              </a:solidFill>
              <a:prstDash val="sysDot"/>
            </a:ln>
          </a:bottom>
          <a:insideH>
            <a:ln w="6350" cap="flat" cmpd="sng" algn="ctr">
              <a:solidFill>
                <a:schemeClr val="dk1"/>
              </a:solidFill>
              <a:prstDash val="sysDot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ap="flat" cmpd="sng" algn="ctr">
              <a:solidFill>
                <a:schemeClr val="dk1"/>
              </a:solidFill>
              <a:prstDash val="sysDot"/>
            </a:ln>
          </a:top>
          <a:bottom>
            <a:ln w="6350" cap="flat" cmpd="sng" algn="ctr">
              <a:solidFill>
                <a:schemeClr val="dk1"/>
              </a:solidFill>
              <a:prstDash val="sysDot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 cap="flat" cmpd="sng" algn="ctr">
              <a:solidFill>
                <a:schemeClr val="dk1"/>
              </a:solidFill>
              <a:prstDash val="sysDot"/>
            </a:ln>
          </a:top>
          <a:bottom>
            <a:ln w="19050" cap="flat" cmpd="sng" algn="ctr">
              <a:solidFill>
                <a:schemeClr val="dk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653" autoAdjust="0"/>
  </p:normalViewPr>
  <p:slideViewPr>
    <p:cSldViewPr snapToGrid="0">
      <p:cViewPr varScale="1">
        <p:scale>
          <a:sx n="64" d="100"/>
          <a:sy n="64" d="100"/>
        </p:scale>
        <p:origin x="71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6D3394-3705-4900-BC6B-16CE11797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629C2-7466-44D6-AFB9-79C8B0A83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BC840-09AE-460E-8575-03170B13474F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B0167-AF6F-43A3-9582-D08975C8C1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7158E-3EF7-42B8-B765-87B9347FC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BD7A-149C-449E-8F42-5BCF0D89B9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306E-ED23-4359-BBC0-297D95CC9D46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C994A-8F96-4339-892B-690B47B1E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92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.png"/><Relationship Id="rId2" Type="http://schemas.openxmlformats.org/officeDocument/2006/relationships/tags" Target="../tags/tag36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jp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slide" preserve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D252C42-CAA1-4E24-812A-D27E1A4654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181725"/>
          </a:xfrm>
          <a:blipFill>
            <a:blip r:embed="rId6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131848" y="3321135"/>
            <a:ext cx="8060152" cy="1581729"/>
          </a:xfrm>
          <a:solidFill>
            <a:schemeClr val="bg1">
              <a:alpha val="80000"/>
            </a:schemeClr>
          </a:solidFill>
        </p:spPr>
        <p:txBody>
          <a:bodyPr lIns="331200" tIns="172800" rIns="561600" bIns="223200" anchor="t" anchorCtr="0">
            <a:spAutoFit/>
          </a:bodyPr>
          <a:lstStyle>
            <a:lvl1pPr algn="l">
              <a:lnSpc>
                <a:spcPct val="96000"/>
              </a:lnSpc>
              <a:spcAft>
                <a:spcPts val="500"/>
              </a:spcAft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097C99-CE8A-46C8-9008-7BE14BB7A68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0" y="2933889"/>
            <a:ext cx="4324350" cy="583200"/>
          </a:xfrm>
          <a:solidFill>
            <a:schemeClr val="accent1">
              <a:alpha val="80000"/>
            </a:schemeClr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de-DE" sz="1600" b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7" name="Classification" hidden="1">
            <a:extLst>
              <a:ext uri="{FF2B5EF4-FFF2-40B4-BE49-F238E27FC236}">
                <a16:creationId xmlns:a16="http://schemas.microsoft.com/office/drawing/2014/main" id="{DA0C3B00-FEA1-4D8D-8535-1A493E079452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19" name="Status" hidden="1">
            <a:extLst>
              <a:ext uri="{FF2B5EF4-FFF2-40B4-BE49-F238E27FC236}">
                <a16:creationId xmlns:a16="http://schemas.microsoft.com/office/drawing/2014/main" id="{D37E8661-59C7-4EAC-B1D7-9974D3B6E33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25765" y="6364474"/>
            <a:ext cx="98763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2316350-5E55-4F5F-93A0-7A023167B11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4CA140-426C-4EC2-B3DD-C17400188C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580" y="1805780"/>
            <a:ext cx="11022807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B761643-442B-4444-A45C-E49C097E3C7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69E2BD-78E4-42B3-B4AA-CE70EDD3B2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6580" y="1805780"/>
            <a:ext cx="5412583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4CCB9A-43E9-47E2-AE84-B32345EA8C2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6805" y="1805780"/>
            <a:ext cx="5412583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02" userDrawn="1">
          <p15:clr>
            <a:srgbClr val="FBAE40"/>
          </p15:clr>
        </p15:guide>
        <p15:guide id="2" pos="37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7080241-2F29-42D3-B5D2-8DAB40DA112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9C0274-7954-42FA-A269-51FDB10CFD8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6581" y="1805780"/>
            <a:ext cx="3542508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4B1679A-1A18-45F3-942B-9210E74A0CB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26333" y="1805780"/>
            <a:ext cx="3542508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00C27B0-2B17-4E80-9E27-8D3A49A179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65292" y="1805780"/>
            <a:ext cx="3542508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01" userDrawn="1">
          <p15:clr>
            <a:srgbClr val="FBAE40"/>
          </p15:clr>
        </p15:guide>
        <p15:guide id="2" pos="2724" userDrawn="1">
          <p15:clr>
            <a:srgbClr val="FBAE40"/>
          </p15:clr>
        </p15:guide>
        <p15:guide id="3" pos="4956" userDrawn="1">
          <p15:clr>
            <a:srgbClr val="FBAE40"/>
          </p15:clr>
        </p15:guide>
        <p15:guide id="4" pos="50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1/2) + Photo (1/2)" preserve="1" userDrawn="1">
  <p:cSld name="Content (1/2) + Photo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7C25F9EC-35FA-4991-865C-D3AB48317B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97368" y="1805780"/>
            <a:ext cx="5412020" cy="4375945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C946AD3-C65A-419A-B0BC-1C0C5900C4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CFCF8E61-1294-4AEC-B433-78B4601BB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6196805" y="5266868"/>
            <a:ext cx="5412583" cy="914848"/>
          </a:xfrm>
          <a:solidFill>
            <a:schemeClr val="bg1">
              <a:alpha val="80000"/>
            </a:schemeClr>
          </a:solidFill>
        </p:spPr>
        <p:txBody>
          <a:bodyPr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5B6A20-CB04-4364-B176-006B5C0FBFD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6580" y="1805780"/>
            <a:ext cx="5412583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778" userDrawn="1">
          <p15:clr>
            <a:srgbClr val="FBAE40"/>
          </p15:clr>
        </p15:guide>
        <p15:guide id="2" pos="390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2/3) + Photo (1/3)" preserve="1" userDrawn="1">
  <p:cSld name="Content (2/3) + Photo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7C25F9EC-35FA-4991-865C-D3AB48317B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8065294" y="1805780"/>
            <a:ext cx="3542400" cy="4375945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0622D80-F6B8-4A06-AED0-D4CB021342F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CFCF8E61-1294-4AEC-B433-78B4601BB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065400" y="5266868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790BD9D-C82C-4C46-BF90-443BC0CA1AF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86580" y="1805780"/>
            <a:ext cx="7281070" cy="4375936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956" userDrawn="1">
          <p15:clr>
            <a:srgbClr val="FBAE40"/>
          </p15:clr>
        </p15:guide>
        <p15:guide id="2" pos="50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(3) + Photo (3)" preserve="1">
  <p:cSld name="Text (3) + 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6EF4A09-7598-4573-8B44-0E95688F7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86581" y="4041217"/>
            <a:ext cx="3542400" cy="2140497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569C2CF-F843-41A9-A7F5-1D7F92230E6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CFCF8E61-1294-4AEC-B433-78B4601BB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325991" y="4041217"/>
            <a:ext cx="3542400" cy="2140497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E6D8730-6CBA-4F1D-A0F0-158F12845C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065401" y="4041217"/>
            <a:ext cx="3542400" cy="2140497"/>
          </a:xfrm>
        </p:spPr>
        <p:txBody>
          <a:bodyPr/>
          <a:lstStyle/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5B1AB798-74BA-479E-A9B0-EF07B738F8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86581" y="1805781"/>
            <a:ext cx="3542400" cy="1944002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5DE5A8A4-14C0-4D22-847A-6EC0882B80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4325991" y="1805781"/>
            <a:ext cx="3542400" cy="1944002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0C6456EE-8AA0-432A-A1C0-4EE4A32EAA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8065400" y="1805781"/>
            <a:ext cx="3542400" cy="1944002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0B54D8CC-43A2-4A31-BE37-C971A6837D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586581" y="2834935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AAEE1373-E406-4196-98B0-5AC7EEC66A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325991" y="2834935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569B6185-2EBB-46D2-B1F7-BDCB0DB8A7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065401" y="2834935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01" userDrawn="1">
          <p15:clr>
            <a:srgbClr val="FBAE40"/>
          </p15:clr>
        </p15:guide>
        <p15:guide id="2" pos="2724" userDrawn="1">
          <p15:clr>
            <a:srgbClr val="FBAE40"/>
          </p15:clr>
        </p15:guide>
        <p15:guide id="3" pos="4956" userDrawn="1">
          <p15:clr>
            <a:srgbClr val="FBAE40"/>
          </p15:clr>
        </p15:guide>
        <p15:guide id="4" pos="507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(3)" preserve="1">
  <p:cSld name="Ph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F8759AA-BBFE-4C7E-B937-2E7EE738240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5B1AB798-74BA-479E-A9B0-EF07B738F8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86581" y="1805780"/>
            <a:ext cx="3542400" cy="4375943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5DE5A8A4-14C0-4D22-847A-6EC0882B801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4325991" y="1805780"/>
            <a:ext cx="3542400" cy="4375943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6" name="Bildplatzhalter 12">
            <a:extLst>
              <a:ext uri="{FF2B5EF4-FFF2-40B4-BE49-F238E27FC236}">
                <a16:creationId xmlns:a16="http://schemas.microsoft.com/office/drawing/2014/main" id="{0C6456EE-8AA0-432A-A1C0-4EE4A32EAA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8065400" y="1805780"/>
            <a:ext cx="3542400" cy="4375943"/>
          </a:xfrm>
          <a:blipFill>
            <a:blip r:embed="rId3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0B54D8CC-43A2-4A31-BE37-C971A6837D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586581" y="5266876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AAEE1373-E406-4196-98B0-5AC7EEC66A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325991" y="5266876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569B6185-2EBB-46D2-B1F7-BDCB0DB8A7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065400" y="5266876"/>
            <a:ext cx="3542400" cy="914848"/>
          </a:xfrm>
          <a:solidFill>
            <a:schemeClr val="bg1">
              <a:alpha val="80000"/>
            </a:schemeClr>
          </a:solidFill>
        </p:spPr>
        <p:txBody>
          <a:bodyPr wrap="square" lIns="108000" tIns="72000" rIns="108000" bIns="7200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01" userDrawn="1">
          <p15:clr>
            <a:srgbClr val="FBAE40"/>
          </p15:clr>
        </p15:guide>
        <p15:guide id="2" pos="2724" userDrawn="1">
          <p15:clr>
            <a:srgbClr val="FBAE40"/>
          </p15:clr>
        </p15:guide>
        <p15:guide id="3" pos="4956" userDrawn="1">
          <p15:clr>
            <a:srgbClr val="FBAE40"/>
          </p15:clr>
        </p15:guide>
        <p15:guide id="4" pos="507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AD44526A-5DE2-4839-97DE-3FF862C405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7867650" cy="6858000"/>
          </a:xfrm>
          <a:blipFill>
            <a:blip r:embed="rId6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62913" y="676274"/>
            <a:ext cx="3546475" cy="5505451"/>
          </a:xfrm>
        </p:spPr>
        <p:txBody>
          <a:bodyPr anchor="ctr"/>
          <a:lstStyle>
            <a:lvl1pPr marL="396000" indent="-396000">
              <a:buFontTx/>
              <a:buBlip>
                <a:blip r:embed="rId7"/>
              </a:buBlip>
              <a:defRPr sz="4000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Classification" hidden="1">
            <a:extLst>
              <a:ext uri="{FF2B5EF4-FFF2-40B4-BE49-F238E27FC236}">
                <a16:creationId xmlns:a16="http://schemas.microsoft.com/office/drawing/2014/main" id="{F4146A77-A750-477B-970D-343ACF63E6C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7" name="Status" hidden="1">
            <a:extLst>
              <a:ext uri="{FF2B5EF4-FFF2-40B4-BE49-F238E27FC236}">
                <a16:creationId xmlns:a16="http://schemas.microsoft.com/office/drawing/2014/main" id="{8E9D0968-78BF-4E4F-9E18-F1663F710F09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4956" userDrawn="1">
          <p15:clr>
            <a:srgbClr val="FBAE40"/>
          </p15:clr>
        </p15:guide>
        <p15:guide id="2" pos="507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2" preserve="1">
  <p:cSld name="Key Mess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679BCC6-7531-403C-8C88-0914D32F91F2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93E1197-2343-415A-BF76-61CC1AB4A79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321135"/>
            <a:ext cx="7867649" cy="1503985"/>
          </a:xfrm>
          <a:noFill/>
        </p:spPr>
        <p:txBody>
          <a:bodyPr lIns="583200" tIns="172800" rIns="540000" bIns="158400" anchor="t">
            <a:spAutoFit/>
          </a:bodyPr>
          <a:lstStyle>
            <a:lvl1pPr marL="396000" indent="-396000" algn="l">
              <a:buFontTx/>
              <a:buBlip>
                <a:blip r:embed="rId6"/>
              </a:buBlip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Classification" hidden="1">
            <a:extLst>
              <a:ext uri="{FF2B5EF4-FFF2-40B4-BE49-F238E27FC236}">
                <a16:creationId xmlns:a16="http://schemas.microsoft.com/office/drawing/2014/main" id="{8AB8CC73-66BA-4CE4-A381-362D8F05D8E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7" name="Status" hidden="1">
            <a:extLst>
              <a:ext uri="{FF2B5EF4-FFF2-40B4-BE49-F238E27FC236}">
                <a16:creationId xmlns:a16="http://schemas.microsoft.com/office/drawing/2014/main" id="{E64E0AD6-EA79-4F3C-9B89-F9B79BFAA92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ED62EB6-78A0-4D8F-9786-B496CEC701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slide 2" preserve="1" userDrawn="1">
  <p:cSld name="Title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D15A93B3-6A62-403B-BE32-9617271542C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131848" y="3321135"/>
            <a:ext cx="8060152" cy="1581729"/>
          </a:xfrm>
          <a:solidFill>
            <a:schemeClr val="bg1">
              <a:alpha val="80000"/>
            </a:schemeClr>
          </a:solidFill>
        </p:spPr>
        <p:txBody>
          <a:bodyPr lIns="331200" tIns="172800" rIns="561600" bIns="223200" anchor="t" anchorCtr="0">
            <a:spAutoFit/>
          </a:bodyPr>
          <a:lstStyle>
            <a:lvl1pPr algn="l">
              <a:lnSpc>
                <a:spcPct val="96000"/>
              </a:lnSpc>
              <a:spcAft>
                <a:spcPts val="500"/>
              </a:spcAft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C67508E3-7E49-4CA8-854E-4BB754A7BAA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0" y="2933889"/>
            <a:ext cx="4324350" cy="583200"/>
          </a:xfrm>
          <a:solidFill>
            <a:schemeClr val="accent1">
              <a:alpha val="80000"/>
            </a:schemeClr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de-DE" sz="1600" b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2" name="Classification" hidden="1">
            <a:extLst>
              <a:ext uri="{FF2B5EF4-FFF2-40B4-BE49-F238E27FC236}">
                <a16:creationId xmlns:a16="http://schemas.microsoft.com/office/drawing/2014/main" id="{3E5DD5BC-FFD5-4AF7-A139-7E4FB18C3FF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3" name="Status" hidden="1">
            <a:extLst>
              <a:ext uri="{FF2B5EF4-FFF2-40B4-BE49-F238E27FC236}">
                <a16:creationId xmlns:a16="http://schemas.microsoft.com/office/drawing/2014/main" id="{48C61B98-AFDB-4362-BBFC-8FCB52A6ACA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25765" y="6364474"/>
            <a:ext cx="98763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E73F9E6-BCC3-44FC-9B5B-597E9D4B3B0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0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6D07421-BA59-4FAB-9929-925FE1FDF4C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laimer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CAD17F5-86C0-47C6-AEAB-5D1B4C9BA37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660B68-86D8-454D-9263-A76415626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580" y="1805780"/>
            <a:ext cx="11022807" cy="4375936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D252C42-CAA1-4E24-812A-D27E1A4654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181725"/>
          </a:xfrm>
          <a:blipFill>
            <a:blip r:embed="rId6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598EA95-EC09-43F5-A5C2-AD8BD882172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131848" y="3321135"/>
            <a:ext cx="8060152" cy="1543972"/>
          </a:xfrm>
          <a:solidFill>
            <a:schemeClr val="bg1">
              <a:alpha val="80000"/>
            </a:schemeClr>
          </a:solidFill>
        </p:spPr>
        <p:txBody>
          <a:bodyPr wrap="square" lIns="331200" tIns="212400" rIns="5616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0D2807D-0221-4E28-9621-4B1F16767AA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Classification" hidden="1">
            <a:extLst>
              <a:ext uri="{FF2B5EF4-FFF2-40B4-BE49-F238E27FC236}">
                <a16:creationId xmlns:a16="http://schemas.microsoft.com/office/drawing/2014/main" id="{BFB6C32F-5BFF-47F9-A3D1-BA9D9D54F93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10" name="Status" hidden="1">
            <a:extLst>
              <a:ext uri="{FF2B5EF4-FFF2-40B4-BE49-F238E27FC236}">
                <a16:creationId xmlns:a16="http://schemas.microsoft.com/office/drawing/2014/main" id="{0A2617BF-2672-4514-ADC9-742F372BCCE5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2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BA556878-DCB7-4019-9069-E82DF0B78721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598EA95-EC09-43F5-A5C2-AD8BD882172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131848" y="3321135"/>
            <a:ext cx="8060152" cy="1543972"/>
          </a:xfrm>
          <a:solidFill>
            <a:schemeClr val="bg1">
              <a:alpha val="80000"/>
            </a:schemeClr>
          </a:solidFill>
        </p:spPr>
        <p:txBody>
          <a:bodyPr wrap="square" lIns="331200" tIns="212400" rIns="5616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F396D39-DCE9-4C6C-94C9-1D12CE3F22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Classification" hidden="1">
            <a:extLst>
              <a:ext uri="{FF2B5EF4-FFF2-40B4-BE49-F238E27FC236}">
                <a16:creationId xmlns:a16="http://schemas.microsoft.com/office/drawing/2014/main" id="{8DD396F6-B366-4736-852C-38C8C001D7D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3" name="Status" hidden="1">
            <a:extLst>
              <a:ext uri="{FF2B5EF4-FFF2-40B4-BE49-F238E27FC236}">
                <a16:creationId xmlns:a16="http://schemas.microsoft.com/office/drawing/2014/main" id="{5A1B33D7-9BF4-437D-A866-5DB3431BF4C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slide 3" preserve="1" userDrawn="1">
  <p:cSld name="Title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79E9B69-E952-47B7-A7E6-B07C5DA480E4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4562490-1789-4B64-BE22-22139A60A48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131848" y="3321135"/>
            <a:ext cx="8060152" cy="1581729"/>
          </a:xfrm>
          <a:solidFill>
            <a:schemeClr val="bg1">
              <a:alpha val="80000"/>
            </a:schemeClr>
          </a:solidFill>
        </p:spPr>
        <p:txBody>
          <a:bodyPr lIns="331200" tIns="172800" rIns="561600" bIns="223200" anchor="t" anchorCtr="0">
            <a:spAutoFit/>
          </a:bodyPr>
          <a:lstStyle>
            <a:lvl1pPr algn="l">
              <a:lnSpc>
                <a:spcPct val="96000"/>
              </a:lnSpc>
              <a:spcAft>
                <a:spcPts val="500"/>
              </a:spcAft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BB169F03-6FDC-421B-A122-A7824DBFE39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0" y="2933889"/>
            <a:ext cx="4324350" cy="583200"/>
          </a:xfrm>
          <a:solidFill>
            <a:schemeClr val="accent1">
              <a:alpha val="80000"/>
            </a:schemeClr>
          </a:solidFill>
        </p:spPr>
        <p:txBody>
          <a:bodyPr lIns="180000" tIns="180000" rIns="180000" bIns="180000" anchor="ctr" anchorCtr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lang="de-DE" sz="1600" b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 algn="r">
              <a:lnSpc>
                <a:spcPct val="95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2" name="Classification" hidden="1">
            <a:extLst>
              <a:ext uri="{FF2B5EF4-FFF2-40B4-BE49-F238E27FC236}">
                <a16:creationId xmlns:a16="http://schemas.microsoft.com/office/drawing/2014/main" id="{365D9138-F8AF-4509-9122-B007A3A9BEF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3" name="Status" hidden="1">
            <a:extLst>
              <a:ext uri="{FF2B5EF4-FFF2-40B4-BE49-F238E27FC236}">
                <a16:creationId xmlns:a16="http://schemas.microsoft.com/office/drawing/2014/main" id="{5C82BE80-DA7A-4447-9E50-DFE0F21BD6DB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625765" y="6364474"/>
            <a:ext cx="98763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D252C42-CAA1-4E24-812A-D27E1A4654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181725"/>
          </a:xfrm>
          <a:blipFill>
            <a:blip r:embed="rId6"/>
            <a:stretch>
              <a:fillRect/>
            </a:stretch>
          </a:blipFill>
        </p:spPr>
        <p:txBody>
          <a:bodyPr bIns="90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auf Symbol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C6131BF-C0CF-41F5-910E-10F35804214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321135"/>
            <a:ext cx="7867649" cy="1503985"/>
          </a:xfrm>
          <a:solidFill>
            <a:schemeClr val="bg1">
              <a:alpha val="80000"/>
            </a:schemeClr>
          </a:solidFill>
        </p:spPr>
        <p:txBody>
          <a:bodyPr lIns="529200" tIns="172800" rIns="5400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8" name="Classification" hidden="1">
            <a:extLst>
              <a:ext uri="{FF2B5EF4-FFF2-40B4-BE49-F238E27FC236}">
                <a16:creationId xmlns:a16="http://schemas.microsoft.com/office/drawing/2014/main" id="{267EE584-5454-4908-B990-912D45776E58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9" name="Status" hidden="1">
            <a:extLst>
              <a:ext uri="{FF2B5EF4-FFF2-40B4-BE49-F238E27FC236}">
                <a16:creationId xmlns:a16="http://schemas.microsoft.com/office/drawing/2014/main" id="{B0CC8498-98FB-45F8-B053-35F44FE1168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1" preserve="1">
  <p:cSld name="Divid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679BCC6-7531-403C-8C88-0914D32F91F2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3B82783-7F18-43F6-975B-CE24396BBBA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321135"/>
            <a:ext cx="7867649" cy="1503985"/>
          </a:xfrm>
          <a:solidFill>
            <a:schemeClr val="bg1">
              <a:alpha val="80000"/>
            </a:schemeClr>
          </a:solidFill>
        </p:spPr>
        <p:txBody>
          <a:bodyPr lIns="529200" tIns="172800" rIns="5400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Classification" hidden="1">
            <a:extLst>
              <a:ext uri="{FF2B5EF4-FFF2-40B4-BE49-F238E27FC236}">
                <a16:creationId xmlns:a16="http://schemas.microsoft.com/office/drawing/2014/main" id="{CFABF219-87B4-4B5E-8BBA-4C6FF8F661B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7" name="Status" hidden="1">
            <a:extLst>
              <a:ext uri="{FF2B5EF4-FFF2-40B4-BE49-F238E27FC236}">
                <a16:creationId xmlns:a16="http://schemas.microsoft.com/office/drawing/2014/main" id="{807D0BC4-7168-4EF7-B65B-90D878300498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2" preserve="1">
  <p:cSld name="Divid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679BCC6-7531-403C-8C88-0914D32F91F2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DCB00F8-35F0-48AD-B05C-F3016BD1503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321135"/>
            <a:ext cx="7867649" cy="1503985"/>
          </a:xfrm>
          <a:solidFill>
            <a:schemeClr val="bg1">
              <a:alpha val="80000"/>
            </a:schemeClr>
          </a:solidFill>
        </p:spPr>
        <p:txBody>
          <a:bodyPr lIns="529200" tIns="172800" rIns="5400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Classification" hidden="1">
            <a:extLst>
              <a:ext uri="{FF2B5EF4-FFF2-40B4-BE49-F238E27FC236}">
                <a16:creationId xmlns:a16="http://schemas.microsoft.com/office/drawing/2014/main" id="{CFABF219-87B4-4B5E-8BBA-4C6FF8F661B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7" name="Status" hidden="1">
            <a:extLst>
              <a:ext uri="{FF2B5EF4-FFF2-40B4-BE49-F238E27FC236}">
                <a16:creationId xmlns:a16="http://schemas.microsoft.com/office/drawing/2014/main" id="{807D0BC4-7168-4EF7-B65B-90D878300498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 1" preserve="1">
  <p:cSld name="Divid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679BCC6-7531-403C-8C88-0914D32F91F2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1C58B1D-1C73-4394-AE9D-3F0DA7432F7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321135"/>
            <a:ext cx="7867649" cy="1503985"/>
          </a:xfrm>
          <a:solidFill>
            <a:schemeClr val="bg1">
              <a:alpha val="80000"/>
            </a:schemeClr>
          </a:solidFill>
        </p:spPr>
        <p:txBody>
          <a:bodyPr lIns="529200" tIns="172800" rIns="5400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Classification" hidden="1">
            <a:extLst>
              <a:ext uri="{FF2B5EF4-FFF2-40B4-BE49-F238E27FC236}">
                <a16:creationId xmlns:a16="http://schemas.microsoft.com/office/drawing/2014/main" id="{CFABF219-87B4-4B5E-8BBA-4C6FF8F661BF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7" name="Status" hidden="1">
            <a:extLst>
              <a:ext uri="{FF2B5EF4-FFF2-40B4-BE49-F238E27FC236}">
                <a16:creationId xmlns:a16="http://schemas.microsoft.com/office/drawing/2014/main" id="{807D0BC4-7168-4EF7-B65B-90D878300498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green 2" preserve="1">
  <p:cSld name="Divid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08F368C-DC6C-4E15-AF1E-B251E07BCFD3}"/>
              </a:ext>
            </a:extLst>
          </p:cNvPr>
          <p:cNvSpPr/>
          <p:nvPr/>
        </p:nvSpPr>
        <p:spPr bwMode="gray">
          <a:xfrm>
            <a:off x="0" y="0"/>
            <a:ext cx="12192000" cy="6181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A5DFDB-63B3-40B8-8DCB-46C1FB2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FF9E1A-7642-49EC-9F44-917B2247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A2A4F2A-55B2-4E97-A4F3-5868A3C39DF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6D0D10-A9F9-4C62-B1B5-E10AD7505CC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3321135"/>
            <a:ext cx="7867649" cy="1503985"/>
          </a:xfrm>
          <a:solidFill>
            <a:schemeClr val="bg1">
              <a:alpha val="80000"/>
            </a:schemeClr>
          </a:solidFill>
        </p:spPr>
        <p:txBody>
          <a:bodyPr lIns="529200" tIns="172800" rIns="540000" bIns="158400" anchor="t">
            <a:spAutoFit/>
          </a:bodyPr>
          <a:lstStyle>
            <a:lvl1pPr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Classification" hidden="1">
            <a:extLst>
              <a:ext uri="{FF2B5EF4-FFF2-40B4-BE49-F238E27FC236}">
                <a16:creationId xmlns:a16="http://schemas.microsoft.com/office/drawing/2014/main" id="{FCD2E604-9369-42AA-86CD-7871D86FA28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7" name="Status" hidden="1">
            <a:extLst>
              <a:ext uri="{FF2B5EF4-FFF2-40B4-BE49-F238E27FC236}">
                <a16:creationId xmlns:a16="http://schemas.microsoft.com/office/drawing/2014/main" id="{D161DB0A-852E-4805-9D61-1A9A7D2FB03F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A54D8-B908-4A7A-9277-CE13838E9718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865BC-231A-4D68-9A39-993621F0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B93BC8-3A40-4531-BDE7-D961653B4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B6DA5E6C-406B-40C9-8F77-9E4228EA8E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C74A4E4F-7D87-4758-BB99-63CADEF4D9B0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gray">
          <a:xfrm>
            <a:off x="586579" y="360604"/>
            <a:ext cx="7281071" cy="144000"/>
          </a:xfrm>
          <a:noFill/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660B68-86D8-454D-9263-A76415626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580" y="1805780"/>
            <a:ext cx="11022807" cy="4375936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en-US" dirty="0" err="1" smtClean="0"/>
              <a:t>Formatvorlagen</a:t>
            </a:r>
            <a:r>
              <a:rPr lang="en-US" dirty="0" smtClean="0"/>
              <a:t> des </a:t>
            </a:r>
            <a:r>
              <a:rPr lang="en-US" dirty="0" err="1" smtClean="0"/>
              <a:t>Textmasters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03D55F-FA07-4A28-A56D-A43AB01F43C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86579" y="585482"/>
            <a:ext cx="11022809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E91B5A-6D39-4742-ABB5-CB3EFF94D5A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86581" y="1805780"/>
            <a:ext cx="11022807" cy="4375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807C20-3B05-4315-88A5-BFDF4851A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997200" y="6447600"/>
            <a:ext cx="687045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tx1"/>
                </a:solidFill>
              </a:defRPr>
            </a:lvl2pPr>
            <a:lvl3pPr marL="0" indent="0">
              <a:defRPr sz="1000">
                <a:solidFill>
                  <a:schemeClr val="tx1"/>
                </a:solidFill>
              </a:defRPr>
            </a:lvl3pPr>
            <a:lvl4pPr marL="0" indent="0">
              <a:defRPr sz="1000"/>
            </a:lvl4pPr>
            <a:lvl5pPr marL="0" indent="0">
              <a:defRPr sz="1000">
                <a:solidFill>
                  <a:schemeClr val="tx1"/>
                </a:solidFill>
              </a:defRPr>
            </a:lvl5pPr>
            <a:lvl6pPr marL="0" indent="0">
              <a:defRPr sz="1000">
                <a:solidFill>
                  <a:schemeClr val="tx1"/>
                </a:solidFill>
              </a:defRPr>
            </a:lvl6pPr>
            <a:lvl7pPr marL="0" indent="0">
              <a:defRPr sz="1000">
                <a:solidFill>
                  <a:schemeClr val="tx1"/>
                </a:solidFill>
              </a:defRPr>
            </a:lvl7pPr>
            <a:lvl8pPr marL="0" indent="0">
              <a:defRPr sz="1000">
                <a:solidFill>
                  <a:schemeClr val="tx1"/>
                </a:solidFill>
              </a:defRPr>
            </a:lvl8pPr>
            <a:lvl9pPr marL="0" indent="0">
              <a:defRPr sz="1000"/>
            </a:lvl9pPr>
          </a:lstStyle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AAC02D-268A-49D8-A5A6-888D94BF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86581" y="6447600"/>
            <a:ext cx="288000" cy="144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  <a:lvl2pPr marL="0" indent="0">
              <a:defRPr sz="1000" b="1">
                <a:solidFill>
                  <a:schemeClr val="tx1"/>
                </a:solidFill>
              </a:defRPr>
            </a:lvl2pPr>
            <a:lvl3pPr marL="0" indent="0">
              <a:defRPr sz="1000" b="1"/>
            </a:lvl3pPr>
            <a:lvl4pPr marL="0" indent="0">
              <a:defRPr sz="1000" b="1"/>
            </a:lvl4pPr>
            <a:lvl5pPr marL="0" indent="0">
              <a:defRPr sz="1000" b="1">
                <a:solidFill>
                  <a:schemeClr val="tx1"/>
                </a:solidFill>
              </a:defRPr>
            </a:lvl5pPr>
            <a:lvl6pPr marL="0" indent="0">
              <a:defRPr sz="1000" b="1">
                <a:solidFill>
                  <a:schemeClr val="tx1"/>
                </a:solidFill>
              </a:defRPr>
            </a:lvl6pPr>
            <a:lvl7pPr marL="0" indent="0">
              <a:defRPr sz="1000" b="1">
                <a:solidFill>
                  <a:schemeClr val="tx1"/>
                </a:solidFill>
              </a:defRPr>
            </a:lvl7pPr>
            <a:lvl8pPr marL="0" indent="0">
              <a:defRPr sz="1000" b="1">
                <a:solidFill>
                  <a:schemeClr val="tx1"/>
                </a:solidFill>
              </a:defRPr>
            </a:lvl8pPr>
            <a:lvl9pPr marL="0" indent="0">
              <a:defRPr sz="1000" b="1">
                <a:solidFill>
                  <a:schemeClr val="tx1"/>
                </a:solidFill>
              </a:defRPr>
            </a:lvl9pPr>
          </a:lstStyle>
          <a:p>
            <a:fld id="{AF89DF77-9276-4431-BFE1-5AE94FAC629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+">
            <a:extLst>
              <a:ext uri="{FF2B5EF4-FFF2-40B4-BE49-F238E27FC236}">
                <a16:creationId xmlns:a16="http://schemas.microsoft.com/office/drawing/2014/main" id="{F52CC7CD-DBA7-4D09-BA02-77CE7BE84629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 rot="5400000">
            <a:off x="245227" y="332977"/>
            <a:ext cx="195582" cy="194400"/>
          </a:xfrm>
          <a:custGeom>
            <a:avLst/>
            <a:gdLst>
              <a:gd name="T0" fmla="*/ 0 w 87"/>
              <a:gd name="T1" fmla="*/ 56 h 85"/>
              <a:gd name="T2" fmla="*/ 30 w 87"/>
              <a:gd name="T3" fmla="*/ 56 h 85"/>
              <a:gd name="T4" fmla="*/ 30 w 87"/>
              <a:gd name="T5" fmla="*/ 85 h 85"/>
              <a:gd name="T6" fmla="*/ 56 w 87"/>
              <a:gd name="T7" fmla="*/ 85 h 85"/>
              <a:gd name="T8" fmla="*/ 56 w 87"/>
              <a:gd name="T9" fmla="*/ 56 h 85"/>
              <a:gd name="T10" fmla="*/ 87 w 87"/>
              <a:gd name="T11" fmla="*/ 56 h 85"/>
              <a:gd name="T12" fmla="*/ 87 w 87"/>
              <a:gd name="T13" fmla="*/ 30 h 85"/>
              <a:gd name="T14" fmla="*/ 56 w 87"/>
              <a:gd name="T15" fmla="*/ 30 h 85"/>
              <a:gd name="T16" fmla="*/ 56 w 87"/>
              <a:gd name="T17" fmla="*/ 0 h 85"/>
              <a:gd name="T18" fmla="*/ 30 w 87"/>
              <a:gd name="T19" fmla="*/ 0 h 85"/>
              <a:gd name="T20" fmla="*/ 30 w 87"/>
              <a:gd name="T21" fmla="*/ 30 h 85"/>
              <a:gd name="T22" fmla="*/ 0 w 87"/>
              <a:gd name="T23" fmla="*/ 30 h 85"/>
              <a:gd name="T24" fmla="*/ 0 w 87"/>
              <a:gd name="T25" fmla="*/ 5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" h="85">
                <a:moveTo>
                  <a:pt x="0" y="56"/>
                </a:moveTo>
                <a:lnTo>
                  <a:pt x="30" y="56"/>
                </a:lnTo>
                <a:lnTo>
                  <a:pt x="30" y="85"/>
                </a:lnTo>
                <a:lnTo>
                  <a:pt x="56" y="85"/>
                </a:lnTo>
                <a:lnTo>
                  <a:pt x="56" y="56"/>
                </a:lnTo>
                <a:lnTo>
                  <a:pt x="87" y="56"/>
                </a:lnTo>
                <a:lnTo>
                  <a:pt x="87" y="30"/>
                </a:lnTo>
                <a:lnTo>
                  <a:pt x="56" y="30"/>
                </a:lnTo>
                <a:lnTo>
                  <a:pt x="56" y="0"/>
                </a:lnTo>
                <a:lnTo>
                  <a:pt x="30" y="0"/>
                </a:lnTo>
                <a:lnTo>
                  <a:pt x="30" y="30"/>
                </a:lnTo>
                <a:lnTo>
                  <a:pt x="0" y="30"/>
                </a:lnTo>
                <a:lnTo>
                  <a:pt x="0" y="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Classification" hidden="1">
            <a:extLst>
              <a:ext uri="{FF2B5EF4-FFF2-40B4-BE49-F238E27FC236}">
                <a16:creationId xmlns:a16="http://schemas.microsoft.com/office/drawing/2014/main" id="{E9347BF4-DFCF-4A33-8F92-A65C00CA0484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 bwMode="gray">
          <a:xfrm>
            <a:off x="10268498" y="353816"/>
            <a:ext cx="13385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cap="all" baseline="0" dirty="0" smtClean="0">
                <a:solidFill>
                  <a:schemeClr val="tx2"/>
                </a:solidFill>
              </a:rPr>
              <a:t>Internal use only</a:t>
            </a:r>
            <a:endParaRPr lang="en-US" sz="1000" b="1" cap="all" baseline="0" dirty="0">
              <a:solidFill>
                <a:schemeClr val="tx2"/>
              </a:solidFill>
            </a:endParaRPr>
          </a:p>
        </p:txBody>
      </p:sp>
      <p:sp>
        <p:nvSpPr>
          <p:cNvPr id="18" name="Status" hidden="1">
            <a:extLst>
              <a:ext uri="{FF2B5EF4-FFF2-40B4-BE49-F238E27FC236}">
                <a16:creationId xmlns:a16="http://schemas.microsoft.com/office/drawing/2014/main" id="{CA441B3A-4300-4817-A3CB-258BA47054AD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 bwMode="gray">
          <a:xfrm>
            <a:off x="10543408" y="506083"/>
            <a:ext cx="10643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cap="none" baseline="0" dirty="0" smtClean="0">
                <a:solidFill>
                  <a:schemeClr val="tx2"/>
                </a:solidFill>
              </a:rPr>
              <a:t>Draft, version No.1</a:t>
            </a:r>
            <a:endParaRPr lang="en-US" sz="1000" b="0" cap="none" baseline="0" dirty="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>
            <p:custDataLst>
              <p:tags r:id="rId29"/>
            </p:custDataLst>
          </p:nvPr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31" r:id="rId5"/>
    <p:sldLayoutId id="2147483732" r:id="rId6"/>
    <p:sldLayoutId id="2147483712" r:id="rId7"/>
    <p:sldLayoutId id="2147483713" r:id="rId8"/>
    <p:sldLayoutId id="2147483728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6" r:id="rId19"/>
    <p:sldLayoutId id="2147483727" r:id="rId20"/>
    <p:sldLayoutId id="2147483729" r:id="rId21"/>
    <p:sldLayoutId id="2147483730" r:id="rId22"/>
    <p:sldLayoutId id="2147483724" r:id="rId23"/>
    <p:sldLayoutId id="214748372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1" orient="horz" pos="1136" userDrawn="1">
          <p15:clr>
            <a:srgbClr val="F26B43"/>
          </p15:clr>
        </p15:guide>
        <p15:guide id="33" pos="368" userDrawn="1">
          <p15:clr>
            <a:srgbClr val="F26B43"/>
          </p15:clr>
        </p15:guide>
        <p15:guide id="34" pos="7313" userDrawn="1">
          <p15:clr>
            <a:srgbClr val="F26B43"/>
          </p15:clr>
        </p15:guide>
        <p15:guide id="40" orient="horz" pos="38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E"/>
              </a:clrFrom>
              <a:clrTo>
                <a:srgbClr val="FBFB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0" b="92677" l="3909" r="98451">
                        <a14:foregroundMark x1="34735" y1="82761" x2="35324" y2="88140"/>
                        <a14:foregroundMark x1="35324" y1="88140" x2="61136" y2="82696"/>
                        <a14:foregroundMark x1="61431" y1="82566" x2="60914" y2="64550"/>
                        <a14:foregroundMark x1="35029" y1="85353" x2="34587" y2="63383"/>
                        <a14:foregroundMark x1="61136" y1="64679" x2="65634" y2="60467"/>
                        <a14:foregroundMark x1="16519" y1="22100" x2="11504" y2="26183"/>
                        <a14:foregroundMark x1="12021" y1="26053" x2="18805" y2="43876"/>
                        <a14:foregroundMark x1="18805" y1="44070" x2="29941" y2="36487"/>
                        <a14:foregroundMark x1="19764" y1="43940" x2="30678" y2="61568"/>
                      </a14:backgroundRemoval>
                    </a14:imgEffect>
                  </a14:imgLayer>
                </a14:imgProps>
              </a:ext>
            </a:extLst>
          </a:blip>
          <a:srcRect t="772" b="7484"/>
          <a:stretch/>
        </p:blipFill>
        <p:spPr>
          <a:xfrm>
            <a:off x="5093954" y="-194891"/>
            <a:ext cx="6552728" cy="684076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775910-56BE-4333-A727-7A13B7AC8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237" y="3517089"/>
            <a:ext cx="6461390" cy="1581729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WBI Tool 1.3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Your seal of approval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6B9318-F834-46EC-A2FC-A1656752C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33889"/>
            <a:ext cx="4324350" cy="583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GF Piping Systems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09" y="2377374"/>
            <a:ext cx="2776530" cy="26227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709" y="2212911"/>
            <a:ext cx="2398887" cy="35587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Two steps to the final decision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C53D-98DC-48FA-BBFE-227EE6B73F01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1.2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feld 8"/>
          <p:cNvSpPr txBox="1"/>
          <p:nvPr/>
        </p:nvSpPr>
        <p:spPr>
          <a:xfrm>
            <a:off x="586579" y="1036625"/>
            <a:ext cx="11397189" cy="8938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  1.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Protocol of the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machine           +               2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. Protocol of the WBI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tool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                                            and visual check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80" y="1870613"/>
            <a:ext cx="2691832" cy="18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5"/>
          <p:cNvSpPr txBox="1"/>
          <p:nvPr/>
        </p:nvSpPr>
        <p:spPr>
          <a:xfrm>
            <a:off x="5215712" y="3233342"/>
            <a:ext cx="633507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defRPr/>
            </a:pPr>
            <a:r>
              <a:rPr lang="en-US" sz="6000" dirty="0" smtClean="0">
                <a:solidFill>
                  <a:prstClr val="black"/>
                </a:solidFill>
                <a:latin typeface="Arial" panose="020B0604020202020204" pitchFamily="34" charset="0"/>
              </a:rPr>
              <a:t> +</a:t>
            </a:r>
            <a:endParaRPr lang="en-US" sz="6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054" y="1386233"/>
            <a:ext cx="2716379" cy="2716379"/>
          </a:xfrm>
          <a:prstGeom prst="rect">
            <a:avLst/>
          </a:prstGeom>
        </p:spPr>
      </p:pic>
      <p:sp>
        <p:nvSpPr>
          <p:cNvPr id="12" name="Textfeld 9"/>
          <p:cNvSpPr txBox="1"/>
          <p:nvPr/>
        </p:nvSpPr>
        <p:spPr>
          <a:xfrm>
            <a:off x="1955981" y="5651862"/>
            <a:ext cx="8476367" cy="384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</a:rPr>
              <a:t>Final decision OK / NOK by welder / QA/QC manager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3878" y="4399524"/>
            <a:ext cx="2280102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29" r="20600" b="11430"/>
          <a:stretch/>
        </p:blipFill>
        <p:spPr>
          <a:xfrm>
            <a:off x="-24680" y="0"/>
            <a:ext cx="1221668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FA-01BE-4F9A-A1C4-9CBB43599ECA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WBI Tool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CCA8-EFD5-4B06-BA55-4926B269A177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BFE"/>
              </a:clrFrom>
              <a:clrTo>
                <a:srgbClr val="FCFBFE">
                  <a:alpha val="0"/>
                </a:srgbClr>
              </a:clrTo>
            </a:clrChange>
          </a:blip>
          <a:srcRect b="7395"/>
          <a:stretch/>
        </p:blipFill>
        <p:spPr>
          <a:xfrm>
            <a:off x="1265470" y="307306"/>
            <a:ext cx="9140440" cy="59761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41879" y="4062263"/>
            <a:ext cx="19227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WBI Tool 1.3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11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20" t="14469" b="16736"/>
          <a:stretch/>
        </p:blipFill>
        <p:spPr>
          <a:xfrm>
            <a:off x="1801534" y="-215538"/>
            <a:ext cx="10416480" cy="6552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235589"/>
            <a:ext cx="6002867" cy="6592830"/>
          </a:xfrm>
          <a:prstGeom prst="rect">
            <a:avLst/>
          </a:prstGeom>
          <a:gradFill>
            <a:gsLst>
              <a:gs pos="0">
                <a:schemeClr val="bg1">
                  <a:alpha val="2000"/>
                </a:schemeClr>
              </a:gs>
              <a:gs pos="48000">
                <a:schemeClr val="bg1"/>
              </a:gs>
            </a:gsLst>
            <a:lin ang="108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noProof="0" dirty="0" smtClean="0">
                <a:latin typeface="Rockwell" panose="02060603020205020403" pitchFamily="18" charset="0"/>
              </a:rPr>
              <a:t>Why the WBI Tool?</a:t>
            </a:r>
            <a:endParaRPr lang="en-US" noProof="0" dirty="0">
              <a:latin typeface="Rockwell" panose="020606030202050204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E010-5BC5-4AA5-9617-85E65448ED86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263352" y="836712"/>
            <a:ext cx="47530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We have a lot of know-how and experience in weld bead inspection (WBI). However, the final judgement depends on human judgement (</a:t>
            </a: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</a:rPr>
              <a:t>subjectivity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). Nowadays, experienced welders and QC personnel are difficult to find.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Current GF WBI does not provide sufficient documentation of the facts.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61950" lvl="0" indent="-361950"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  <a:sym typeface="Wingdings" panose="05000000000000000000" pitchFamily="2" charset="2"/>
              </a:rPr>
              <a:t> WBI Tool provides </a:t>
            </a: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  <a:sym typeface="Wingdings" panose="05000000000000000000" pitchFamily="2" charset="2"/>
              </a:rPr>
              <a:t>objective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  <a:sym typeface="Wingdings" panose="05000000000000000000" pitchFamily="2" charset="2"/>
              </a:rPr>
              <a:t> and </a:t>
            </a:r>
            <a:r>
              <a:rPr lang="en-US" sz="2000" b="1" dirty="0" smtClean="0">
                <a:solidFill>
                  <a:prstClr val="black"/>
                </a:solidFill>
                <a:cs typeface="Arial" pitchFamily="34" charset="0"/>
                <a:sym typeface="Wingdings" panose="05000000000000000000" pitchFamily="2" charset="2"/>
              </a:rPr>
              <a:t>documented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  <a:sym typeface="Wingdings" panose="05000000000000000000" pitchFamily="2" charset="2"/>
              </a:rPr>
              <a:t> results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28274" b="5735"/>
          <a:stretch/>
        </p:blipFill>
        <p:spPr>
          <a:xfrm>
            <a:off x="191344" y="1000019"/>
            <a:ext cx="12000656" cy="53806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0848"/>
            <a:ext cx="6002867" cy="6513776"/>
          </a:xfrm>
          <a:prstGeom prst="rect">
            <a:avLst/>
          </a:prstGeom>
          <a:gradFill>
            <a:gsLst>
              <a:gs pos="0">
                <a:schemeClr val="bg1">
                  <a:alpha val="2000"/>
                </a:schemeClr>
              </a:gs>
              <a:gs pos="48000">
                <a:schemeClr val="bg1"/>
              </a:gs>
            </a:gsLst>
            <a:lin ang="108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noProof="0" dirty="0" smtClean="0">
                <a:latin typeface="Rockwell" panose="02060603020205020403" pitchFamily="18" charset="0"/>
              </a:rPr>
              <a:t>Bad welds = $ in damage</a:t>
            </a:r>
            <a:endParaRPr lang="en-US" noProof="0" dirty="0">
              <a:latin typeface="Rockwell" panose="020606030202050204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EE9A-BCE5-4D1E-B17D-C4D0295D26E0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Untertitel 11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1089803" y="1442050"/>
            <a:ext cx="4753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…bad welds could potentially result in millions of dollars in damage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03" y="2684037"/>
            <a:ext cx="4781910" cy="29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 rotWithShape="1">
          <a:blip r:embed="rId3"/>
          <a:srcRect t="6979" r="28789" b="13632"/>
          <a:stretch/>
        </p:blipFill>
        <p:spPr>
          <a:xfrm>
            <a:off x="4930202" y="0"/>
            <a:ext cx="7269593" cy="6135077"/>
          </a:xfrm>
          <a:prstGeom prst="rect">
            <a:avLst/>
          </a:prstGeom>
        </p:spPr>
      </p:pic>
      <p:sp>
        <p:nvSpPr>
          <p:cNvPr id="14" name="Rectangle 7"/>
          <p:cNvSpPr/>
          <p:nvPr/>
        </p:nvSpPr>
        <p:spPr>
          <a:xfrm>
            <a:off x="2314759" y="3536"/>
            <a:ext cx="5470681" cy="6592830"/>
          </a:xfrm>
          <a:prstGeom prst="rect">
            <a:avLst/>
          </a:prstGeom>
          <a:gradFill>
            <a:gsLst>
              <a:gs pos="0">
                <a:schemeClr val="bg1">
                  <a:alpha val="2000"/>
                </a:schemeClr>
              </a:gs>
              <a:gs pos="48000">
                <a:schemeClr val="bg1"/>
              </a:gs>
            </a:gsLst>
            <a:lin ang="108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7F3-CB75-46E9-8AAF-477B678FCC2D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Rechteck 11"/>
          <p:cNvSpPr/>
          <p:nvPr/>
        </p:nvSpPr>
        <p:spPr bwMode="auto">
          <a:xfrm>
            <a:off x="-12486" y="-50880"/>
            <a:ext cx="5891280" cy="6455046"/>
          </a:xfrm>
          <a:prstGeom prst="rect">
            <a:avLst/>
          </a:prstGeom>
          <a:gradFill flip="none" rotWithShape="1">
            <a:gsLst>
              <a:gs pos="18100">
                <a:srgbClr val="F7FCFF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585720" y="1455220"/>
            <a:ext cx="47530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IR welds with GF components and machines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d20 – d225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SYGEF PVDF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PROGEF PP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SYGEF ECTFE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PE ecoFit</a:t>
            </a:r>
          </a:p>
          <a:p>
            <a:pPr marL="342900" lvl="0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360° covered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4 measuring points d20-d63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8 measuring points d75-225</a:t>
            </a:r>
          </a:p>
          <a:p>
            <a:pPr marL="800100" lvl="1" indent="-3429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Measuring points can be doubled for extra safety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86580" y="585482"/>
            <a:ext cx="4209708" cy="604963"/>
          </a:xfrm>
        </p:spPr>
        <p:txBody>
          <a:bodyPr/>
          <a:lstStyle/>
          <a:p>
            <a:r>
              <a:rPr lang="en-US" noProof="0" dirty="0" smtClean="0">
                <a:latin typeface="Rockwell" panose="02060603020205020403" pitchFamily="18" charset="0"/>
              </a:rPr>
              <a:t>What do we cover?</a:t>
            </a:r>
            <a:endParaRPr lang="en-US" noProof="0" dirty="0">
              <a:latin typeface="Rockwell" panose="02060603020205020403" pitchFamily="18" charset="0"/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534" t="1487" r="673" b="296"/>
          <a:stretch/>
        </p:blipFill>
        <p:spPr>
          <a:xfrm>
            <a:off x="0" y="0"/>
            <a:ext cx="12216680" cy="63910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2 Tool Sets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C4A0-714E-42EF-993C-B4D54B1F15AA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Grafi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1" y="1991353"/>
            <a:ext cx="3828939" cy="2191670"/>
          </a:xfrm>
          <a:prstGeom prst="rect">
            <a:avLst/>
          </a:prstGeom>
        </p:spPr>
      </p:pic>
      <p:pic>
        <p:nvPicPr>
          <p:cNvPr id="10" name="Grafik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11" y="3087188"/>
            <a:ext cx="2986197" cy="30089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6194" y="5723571"/>
            <a:ext cx="7090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WBI Tool Set L for d20-d225: 790170002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Incl. WBI Tool S for d20-d63 </a:t>
            </a:r>
            <a:r>
              <a:rPr lang="en-US" sz="2000" b="1" u="sng" dirty="0" smtClean="0">
                <a:solidFill>
                  <a:schemeClr val="bg1"/>
                </a:solidFill>
              </a:rPr>
              <a:t>and</a:t>
            </a:r>
            <a:r>
              <a:rPr lang="en-US" sz="2000" b="1" dirty="0" smtClean="0">
                <a:solidFill>
                  <a:schemeClr val="bg1"/>
                </a:solidFill>
              </a:rPr>
              <a:t> WBI Tool L for d75-d225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3248" y="1816767"/>
            <a:ext cx="5503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WBI Tool Set S for d20-d63: 790170001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Incl. WBI Tool S for d20-d63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gray">
          <a:xfrm>
            <a:off x="3767015" y="0"/>
            <a:ext cx="8424985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 smtClean="0"/>
          </a:p>
        </p:txBody>
      </p:sp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noProof="0" dirty="0" smtClean="0">
                <a:latin typeface="Rockwell" panose="02060603020205020403" pitchFamily="18" charset="0"/>
              </a:rPr>
              <a:t>Quality you can </a:t>
            </a:r>
            <a:r>
              <a:rPr lang="en-US" noProof="0" dirty="0" smtClean="0">
                <a:solidFill>
                  <a:schemeClr val="bg1"/>
                </a:solidFill>
                <a:latin typeface="Rockwell" panose="02060603020205020403" pitchFamily="18" charset="0"/>
              </a:rPr>
              <a:t>measure</a:t>
            </a:r>
            <a:endParaRPr lang="en-US" noProof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0C41-1FAB-426D-B0E7-33C4B55F30D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586579" y="1602360"/>
            <a:ext cx="32368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Built by GF to the highest standards and constructed with cutting edge sustainably 3D-printed components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2" name="Gerader Verbinder 7"/>
          <p:cNvCxnSpPr/>
          <p:nvPr/>
        </p:nvCxnSpPr>
        <p:spPr>
          <a:xfrm>
            <a:off x="5545992" y="4392009"/>
            <a:ext cx="4843093" cy="745059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0" b="98960" l="1557" r="98361">
                        <a14:foregroundMark x1="50328" y1="24187" x2="62705" y2="32640"/>
                      </a14:backgroundRemoval>
                    </a14:imgEffect>
                  </a14:imgLayer>
                </a14:imgProps>
              </a:ext>
            </a:extLst>
          </a:blip>
          <a:srcRect r="1943"/>
          <a:stretch/>
        </p:blipFill>
        <p:spPr>
          <a:xfrm>
            <a:off x="4073498" y="1053482"/>
            <a:ext cx="8126318" cy="522374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cxnSp>
        <p:nvCxnSpPr>
          <p:cNvPr id="25" name="Gerader Verbinder 7"/>
          <p:cNvCxnSpPr/>
          <p:nvPr/>
        </p:nvCxnSpPr>
        <p:spPr>
          <a:xfrm>
            <a:off x="7713784" y="3665354"/>
            <a:ext cx="2633534" cy="145331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0"/>
          <p:cNvSpPr txBox="1"/>
          <p:nvPr/>
        </p:nvSpPr>
        <p:spPr>
          <a:xfrm>
            <a:off x="9990849" y="182033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rays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feld 11"/>
          <p:cNvSpPr txBox="1"/>
          <p:nvPr/>
        </p:nvSpPr>
        <p:spPr>
          <a:xfrm>
            <a:off x="3880159" y="5408202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LED light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Gerader Verbinder 7"/>
          <p:cNvCxnSpPr/>
          <p:nvPr/>
        </p:nvCxnSpPr>
        <p:spPr>
          <a:xfrm>
            <a:off x="5545992" y="4392009"/>
            <a:ext cx="1605812" cy="24659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/>
          <p:nvPr/>
        </p:nvCxnSpPr>
        <p:spPr bwMode="gray">
          <a:xfrm rot="5400000" flipH="1" flipV="1">
            <a:off x="5467020" y="1561259"/>
            <a:ext cx="1836113" cy="611369"/>
          </a:xfrm>
          <a:prstGeom prst="bentConnector3">
            <a:avLst>
              <a:gd name="adj1" fmla="val 9937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0"/>
          <p:cNvSpPr txBox="1"/>
          <p:nvPr/>
        </p:nvSpPr>
        <p:spPr>
          <a:xfrm>
            <a:off x="6690761" y="788976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Gewinkelter Verbinder 30"/>
          <p:cNvCxnSpPr/>
          <p:nvPr/>
        </p:nvCxnSpPr>
        <p:spPr bwMode="gray">
          <a:xfrm rot="5400000" flipH="1" flipV="1">
            <a:off x="6827122" y="1556687"/>
            <a:ext cx="1280954" cy="742461"/>
          </a:xfrm>
          <a:prstGeom prst="bentConnector3">
            <a:avLst>
              <a:gd name="adj1" fmla="val 9942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10"/>
          <p:cNvSpPr txBox="1"/>
          <p:nvPr/>
        </p:nvSpPr>
        <p:spPr>
          <a:xfrm>
            <a:off x="7838830" y="111617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Circuit board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Gewinkelter Verbinder 32"/>
          <p:cNvCxnSpPr/>
          <p:nvPr/>
        </p:nvCxnSpPr>
        <p:spPr bwMode="gray">
          <a:xfrm rot="5400000" flipH="1" flipV="1">
            <a:off x="8347868" y="2827420"/>
            <a:ext cx="2480787" cy="805175"/>
          </a:xfrm>
          <a:prstGeom prst="bentConnector3">
            <a:avLst>
              <a:gd name="adj1" fmla="val 100406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r Verbinder 33"/>
          <p:cNvCxnSpPr/>
          <p:nvPr/>
        </p:nvCxnSpPr>
        <p:spPr bwMode="gray">
          <a:xfrm rot="16200000" flipV="1">
            <a:off x="7625016" y="4976938"/>
            <a:ext cx="1176216" cy="380327"/>
          </a:xfrm>
          <a:prstGeom prst="bentConnector3">
            <a:avLst>
              <a:gd name="adj1" fmla="val -498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r Verbinder 34"/>
          <p:cNvCxnSpPr/>
          <p:nvPr/>
        </p:nvCxnSpPr>
        <p:spPr bwMode="gray">
          <a:xfrm rot="5400000" flipH="1" flipV="1">
            <a:off x="4577273" y="4732408"/>
            <a:ext cx="1171430" cy="535615"/>
          </a:xfrm>
          <a:prstGeom prst="bentConnector3">
            <a:avLst>
              <a:gd name="adj1" fmla="val 63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1"/>
          <p:cNvSpPr txBox="1"/>
          <p:nvPr/>
        </p:nvSpPr>
        <p:spPr>
          <a:xfrm>
            <a:off x="8403288" y="5585931"/>
            <a:ext cx="11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Weld bead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7" name="Gewinkelter Verbinder 36"/>
          <p:cNvCxnSpPr/>
          <p:nvPr/>
        </p:nvCxnSpPr>
        <p:spPr bwMode="gray">
          <a:xfrm rot="5400000">
            <a:off x="9518801" y="3438677"/>
            <a:ext cx="2484586" cy="744017"/>
          </a:xfrm>
          <a:prstGeom prst="bentConnector3">
            <a:avLst>
              <a:gd name="adj1" fmla="val -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10"/>
          <p:cNvSpPr txBox="1"/>
          <p:nvPr/>
        </p:nvSpPr>
        <p:spPr>
          <a:xfrm>
            <a:off x="11133101" y="2399115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9" name="Gewinkelter Verbinder 38"/>
          <p:cNvCxnSpPr/>
          <p:nvPr/>
        </p:nvCxnSpPr>
        <p:spPr bwMode="gray">
          <a:xfrm rot="5400000" flipH="1" flipV="1">
            <a:off x="6543348" y="4220504"/>
            <a:ext cx="1515325" cy="510048"/>
          </a:xfrm>
          <a:prstGeom prst="bentConnector3">
            <a:avLst>
              <a:gd name="adj1" fmla="val 487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11"/>
          <p:cNvSpPr txBox="1"/>
          <p:nvPr/>
        </p:nvSpPr>
        <p:spPr>
          <a:xfrm>
            <a:off x="6143616" y="5052978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Camera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7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214"/>
          <a:stretch/>
        </p:blipFill>
        <p:spPr>
          <a:xfrm>
            <a:off x="2045880" y="1"/>
            <a:ext cx="10146120" cy="6380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2047" y="-68206"/>
            <a:ext cx="6002867" cy="6592830"/>
          </a:xfrm>
          <a:prstGeom prst="rect">
            <a:avLst/>
          </a:prstGeom>
          <a:gradFill>
            <a:gsLst>
              <a:gs pos="0">
                <a:schemeClr val="bg1">
                  <a:alpha val="2000"/>
                </a:schemeClr>
              </a:gs>
              <a:gs pos="48000">
                <a:schemeClr val="bg1"/>
              </a:gs>
            </a:gsLst>
            <a:lin ang="108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Technical details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66B9-05EC-42BE-AA05-5E63659AE261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32373"/>
              </p:ext>
            </p:extLst>
          </p:nvPr>
        </p:nvGraphicFramePr>
        <p:xfrm>
          <a:off x="586579" y="1090085"/>
          <a:ext cx="5257510" cy="494704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5798">
                  <a:extLst>
                    <a:ext uri="{9D8B030D-6E8A-4147-A177-3AD203B41FA5}">
                      <a16:colId xmlns:a16="http://schemas.microsoft.com/office/drawing/2014/main" val="255435967"/>
                    </a:ext>
                  </a:extLst>
                </a:gridCol>
                <a:gridCol w="3011712">
                  <a:extLst>
                    <a:ext uri="{9D8B030D-6E8A-4147-A177-3AD203B41FA5}">
                      <a16:colId xmlns:a16="http://schemas.microsoft.com/office/drawing/2014/main" val="2307556107"/>
                    </a:ext>
                  </a:extLst>
                </a:gridCol>
              </a:tblGrid>
              <a:tr h="226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7435586"/>
                  </a:ext>
                </a:extLst>
              </a:tr>
              <a:tr h="587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Weight WBI Tool Set Large (incl. transport case)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22.4 kg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0734856"/>
                  </a:ext>
                </a:extLst>
              </a:tr>
              <a:tr h="587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Weight WBI Tool Set Small (incl. transport case)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13.5 kg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7117723"/>
                  </a:ext>
                </a:extLst>
              </a:tr>
              <a:tr h="338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Length x width x height (transport case WBI Tool Set L)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67x50x45 cm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4228958"/>
                  </a:ext>
                </a:extLst>
              </a:tr>
              <a:tr h="335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Length x width x height (transport case WBI Tool Set S)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67x50x23 cm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653393"/>
                  </a:ext>
                </a:extLst>
              </a:tr>
              <a:tr h="28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Electrical power supply (printer)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100-240V 50/60 Hz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3095028"/>
                  </a:ext>
                </a:extLst>
              </a:tr>
              <a:tr h="28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Electrical power supply (tablet)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100-240V 50/60 Hz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330086"/>
                  </a:ext>
                </a:extLst>
              </a:tr>
              <a:tr h="28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Voltage WBI Tool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5V, 3A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6771040"/>
                  </a:ext>
                </a:extLst>
              </a:tr>
              <a:tr h="28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Working temperature range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+5°C to +40°C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7703159"/>
                  </a:ext>
                </a:extLst>
              </a:tr>
              <a:tr h="587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Storage temperature range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+0°C to +55°C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&lt;70% relative humidity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870753"/>
                  </a:ext>
                </a:extLst>
              </a:tr>
              <a:tr h="587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Languages</a:t>
                      </a:r>
                      <a:endParaRPr lang="en-US" sz="1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English,</a:t>
                      </a:r>
                      <a:r>
                        <a:rPr lang="en-US" sz="1200" baseline="0" noProof="0" dirty="0" smtClean="0">
                          <a:effectLst/>
                        </a:rPr>
                        <a:t> Korean, Chi</a:t>
                      </a:r>
                      <a:r>
                        <a:rPr lang="en-US" sz="1200" noProof="0" dirty="0" smtClean="0">
                          <a:effectLst/>
                        </a:rPr>
                        <a:t>nese simplified, traditional Chinese,</a:t>
                      </a:r>
                      <a:r>
                        <a:rPr lang="en-US" sz="1200" baseline="0" noProof="0" dirty="0" smtClean="0">
                          <a:effectLst/>
                        </a:rPr>
                        <a:t> Japanese, German</a:t>
                      </a:r>
                      <a:endParaRPr lang="en-US" sz="12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0074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883006" y="6404166"/>
            <a:ext cx="731859" cy="2304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Weld bead criteria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WBI Tool 1.3 | 05/2022 | Moritz Haessler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4445-750A-46F0-881F-150E0D5C27A5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9" b="95961" l="1250" r="775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49008" y="1097525"/>
            <a:ext cx="8202459" cy="48820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10280" y="1097525"/>
            <a:ext cx="4967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b="1" dirty="0" smtClean="0"/>
              <a:t>Measurements: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K-Value: &gt; 0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Wall offset: &lt;/=10% in average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Total width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Heights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Area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Angle of components: &lt;/=8°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400" b="1" dirty="0" smtClean="0"/>
              <a:t>Not covered: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Contamination </a:t>
            </a:r>
          </a:p>
          <a:p>
            <a:pPr>
              <a:buClr>
                <a:srgbClr val="00629B"/>
              </a:buClr>
              <a:buSzPct val="100000"/>
            </a:pPr>
            <a:r>
              <a:rPr lang="en-US" sz="2400" dirty="0" smtClean="0"/>
              <a:t>    (e.g. wrong cleaner)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err="1" smtClean="0"/>
              <a:t>Evt</a:t>
            </a:r>
            <a:r>
              <a:rPr lang="en-US" sz="2400" dirty="0" smtClean="0"/>
              <a:t>. overheating, damages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54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6579" y="585482"/>
            <a:ext cx="11022809" cy="936000"/>
          </a:xfrm>
        </p:spPr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How does the WBI Tool fit in the overall WBI process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WBI Tool 1.3 | 05/2022 | Moritz Haessler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FE6B-AFF7-497D-B4FB-7EC8652CBC27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Untertitel 9"/>
          <p:cNvSpPr>
            <a:spLocks noGrp="1"/>
          </p:cNvSpPr>
          <p:nvPr>
            <p:ph type="subTitle" idx="13"/>
          </p:nvPr>
        </p:nvSpPr>
        <p:spPr>
          <a:xfrm>
            <a:off x="586579" y="360604"/>
            <a:ext cx="7281071" cy="144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WBI Tool 1.3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59" y="2709380"/>
            <a:ext cx="2621546" cy="2721342"/>
          </a:xfrm>
          <a:prstGeom prst="rect">
            <a:avLst/>
          </a:prstGeom>
        </p:spPr>
      </p:pic>
      <p:sp>
        <p:nvSpPr>
          <p:cNvPr id="8" name="Geschweifte Klammer rechts 7"/>
          <p:cNvSpPr/>
          <p:nvPr/>
        </p:nvSpPr>
        <p:spPr>
          <a:xfrm>
            <a:off x="3126777" y="2349340"/>
            <a:ext cx="255849" cy="3744416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482" y="1196752"/>
            <a:ext cx="865804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GF2000"/>
  <p:tag name="TEMPLATEID" val="GF"/>
  <p:tag name="CLIENT" val="GF"/>
  <p:tag name="VERSION" val="2000"/>
  <p:tag name="BRANDID" val="GF"/>
  <p:tag name="LANGUAGEID" val="1033"/>
  <p:tag name="COLOR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  <p:tag name="DUPLICATEONIMAG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  <p:tag name="DUPLICATEONIMAGE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ymbo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  <p:tag name="DUPLICATEONIMAGE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  <p:tag name="DUPLICATEONIMAG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C:\Program Files (x86)\Brandic\PowerPoint\Resources\Logo\GF.png"/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  <p:tag name="DUPLICATEONIMAG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  <p:tag name="DUPLICATEONIMAG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heme/theme1.xml><?xml version="1.0" encoding="utf-8"?>
<a:theme xmlns:a="http://schemas.openxmlformats.org/drawingml/2006/main" name="GF Master">
  <a:themeElements>
    <a:clrScheme name="GF">
      <a:dk1>
        <a:srgbClr val="323232"/>
      </a:dk1>
      <a:lt1>
        <a:srgbClr val="FFFFFF"/>
      </a:lt1>
      <a:dk2>
        <a:srgbClr val="DB6B30"/>
      </a:dk2>
      <a:lt2>
        <a:srgbClr val="003E51"/>
      </a:lt2>
      <a:accent1>
        <a:srgbClr val="00629B"/>
      </a:accent1>
      <a:accent2>
        <a:srgbClr val="00A3E0"/>
      </a:accent2>
      <a:accent3>
        <a:srgbClr val="9BCBEB"/>
      </a:accent3>
      <a:accent4>
        <a:srgbClr val="007A53"/>
      </a:accent4>
      <a:accent5>
        <a:srgbClr val="47A23F"/>
      </a:accent5>
      <a:accent6>
        <a:srgbClr val="ADDC91"/>
      </a:accent6>
      <a:hlink>
        <a:srgbClr val="00629B"/>
      </a:hlink>
      <a:folHlink>
        <a:srgbClr val="9BCBEB"/>
      </a:folHlink>
    </a:clrScheme>
    <a:fontScheme name="GF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orgFischer_20200921(1).potx" id="{BF34E701-8D85-4CAD-ADB1-F007B7FB3F11}" vid="{D55D8F53-9E23-478B-BFB5-C10F0DFB1BEF}"/>
    </a:ext>
  </a:extLst>
</a:theme>
</file>

<file path=ppt/theme/theme2.xml><?xml version="1.0" encoding="utf-8"?>
<a:theme xmlns:a="http://schemas.openxmlformats.org/drawingml/2006/main" name="Office">
  <a:themeElements>
    <a:clrScheme name="GF">
      <a:dk1>
        <a:srgbClr val="323232"/>
      </a:dk1>
      <a:lt1>
        <a:sysClr val="window" lastClr="FFFFFF"/>
      </a:lt1>
      <a:dk2>
        <a:srgbClr val="FF6600"/>
      </a:dk2>
      <a:lt2>
        <a:srgbClr val="213943"/>
      </a:lt2>
      <a:accent1>
        <a:srgbClr val="1965A3"/>
      </a:accent1>
      <a:accent2>
        <a:srgbClr val="33ADFF"/>
      </a:accent2>
      <a:accent3>
        <a:srgbClr val="99D6FF"/>
      </a:accent3>
      <a:accent4>
        <a:srgbClr val="007A3D"/>
      </a:accent4>
      <a:accent5>
        <a:srgbClr val="66C266"/>
      </a:accent5>
      <a:accent6>
        <a:srgbClr val="B2E0B2"/>
      </a:accent6>
      <a:hlink>
        <a:srgbClr val="006CA1"/>
      </a:hlink>
      <a:folHlink>
        <a:srgbClr val="85CEFF"/>
      </a:folHlink>
    </a:clrScheme>
    <a:fontScheme name="GF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F">
      <a:dk1>
        <a:srgbClr val="323232"/>
      </a:dk1>
      <a:lt1>
        <a:sysClr val="window" lastClr="FFFFFF"/>
      </a:lt1>
      <a:dk2>
        <a:srgbClr val="FF6600"/>
      </a:dk2>
      <a:lt2>
        <a:srgbClr val="213943"/>
      </a:lt2>
      <a:accent1>
        <a:srgbClr val="1965A3"/>
      </a:accent1>
      <a:accent2>
        <a:srgbClr val="33ADFF"/>
      </a:accent2>
      <a:accent3>
        <a:srgbClr val="99D6FF"/>
      </a:accent3>
      <a:accent4>
        <a:srgbClr val="007A3D"/>
      </a:accent4>
      <a:accent5>
        <a:srgbClr val="66C266"/>
      </a:accent5>
      <a:accent6>
        <a:srgbClr val="B2E0B2"/>
      </a:accent6>
      <a:hlink>
        <a:srgbClr val="006CA1"/>
      </a:hlink>
      <a:folHlink>
        <a:srgbClr val="85CEFF"/>
      </a:folHlink>
    </a:clrScheme>
    <a:fontScheme name="GF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0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1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2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3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4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5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6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7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8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19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2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20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21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22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23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24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3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4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5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6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7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8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ppt/theme/themeOverride9.xml><?xml version="1.0" encoding="utf-8"?>
<a:themeOverride xmlns:a="http://schemas.openxmlformats.org/drawingml/2006/main">
  <a:clrScheme name="GF">
    <a:dk1>
      <a:srgbClr val="323232"/>
    </a:dk1>
    <a:lt1>
      <a:srgbClr val="FFFFFF"/>
    </a:lt1>
    <a:dk2>
      <a:srgbClr val="DB6B30"/>
    </a:dk2>
    <a:lt2>
      <a:srgbClr val="003E51"/>
    </a:lt2>
    <a:accent1>
      <a:srgbClr val="00629B"/>
    </a:accent1>
    <a:accent2>
      <a:srgbClr val="00A3E0"/>
    </a:accent2>
    <a:accent3>
      <a:srgbClr val="9BCBEB"/>
    </a:accent3>
    <a:accent4>
      <a:srgbClr val="007A53"/>
    </a:accent4>
    <a:accent5>
      <a:srgbClr val="47A23F"/>
    </a:accent5>
    <a:accent6>
      <a:srgbClr val="ADDC91"/>
    </a:accent6>
    <a:hlink>
      <a:srgbClr val="00629B"/>
    </a:hlink>
    <a:folHlink>
      <a:srgbClr val="9BCBE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GeorgFischer</Template>
  <TotalTime>0</TotalTime>
  <Words>546</Words>
  <Application>Microsoft Office PowerPoint</Application>
  <PresentationFormat>Breitbild</PresentationFormat>
  <Paragraphs>111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Rockwell</vt:lpstr>
      <vt:lpstr>Wingdings</vt:lpstr>
      <vt:lpstr>GF Master</vt:lpstr>
      <vt:lpstr>WBI Tool 1.3 Your seal of approval</vt:lpstr>
      <vt:lpstr>Why the WBI Tool?</vt:lpstr>
      <vt:lpstr>Bad welds = $ in damage</vt:lpstr>
      <vt:lpstr>What do we cover?</vt:lpstr>
      <vt:lpstr>2 Tool Sets</vt:lpstr>
      <vt:lpstr>Quality you can measure</vt:lpstr>
      <vt:lpstr>Technical details</vt:lpstr>
      <vt:lpstr>Weld bead criteria</vt:lpstr>
      <vt:lpstr>How does the WBI Tool fit in the overall WBI process</vt:lpstr>
      <vt:lpstr>Two steps to the final decision</vt:lpstr>
      <vt:lpstr>WBI Tool 1.3</vt:lpstr>
      <vt:lpstr>PowerPoint-Präsentation</vt:lpstr>
    </vt:vector>
  </TitlesOfParts>
  <Company>GFAG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WBI Tool 1.2 Your seal of approval</dc:title>
  <dc:creator>Waefler, Peter</dc:creator>
  <cp:lastModifiedBy>Haessler, Moritz</cp:lastModifiedBy>
  <cp:revision>15</cp:revision>
  <dcterms:created xsi:type="dcterms:W3CDTF">2021-03-05T13:02:03Z</dcterms:created>
  <dcterms:modified xsi:type="dcterms:W3CDTF">2022-11-17T09:31:42Z</dcterms:modified>
</cp:coreProperties>
</file>